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3.xml" ContentType="application/vnd.openxmlformats-officedocument.customXml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4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Ubuntu"/>
      <p:regular r:id="rId16"/>
      <p:bold r:id="rId17"/>
      <p:italic r:id="rId18"/>
      <p:boldItalic r:id="rId19"/>
    </p:embeddedFont>
    <p:embeddedFont>
      <p:font typeface="Montserrat SemiBold"/>
      <p:regular r:id="rId20"/>
      <p:bold r:id="rId21"/>
      <p:italic r:id="rId22"/>
      <p:boldItalic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Average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Roboto-italic.fntdata"/><Relationship Id="rId13" Type="http://schemas.openxmlformats.org/officeDocument/2006/relationships/slide" Target="slides/slide8.xml"/><Relationship Id="rId18" Type="http://schemas.openxmlformats.org/officeDocument/2006/relationships/font" Target="fonts/Ubuntu-italic.fntdata"/><Relationship Id="rId39" Type="http://schemas.openxmlformats.org/officeDocument/2006/relationships/customXml" Target="../customXml/item3.xml"/><Relationship Id="rId21" Type="http://schemas.openxmlformats.org/officeDocument/2006/relationships/font" Target="fonts/MontserratSemiBold-bold.fntdata"/><Relationship Id="rId34" Type="http://schemas.openxmlformats.org/officeDocument/2006/relationships/font" Target="fonts/Lato-italic.fntdata"/><Relationship Id="rId25" Type="http://schemas.openxmlformats.org/officeDocument/2006/relationships/font" Target="fonts/Roboto-bold.fntdata"/><Relationship Id="rId7" Type="http://schemas.openxmlformats.org/officeDocument/2006/relationships/slide" Target="slides/slide2.xml"/><Relationship Id="rId33" Type="http://schemas.openxmlformats.org/officeDocument/2006/relationships/font" Target="fonts/Lato-bold.fntdata"/><Relationship Id="rId12" Type="http://schemas.openxmlformats.org/officeDocument/2006/relationships/slide" Target="slides/slide7.xml"/><Relationship Id="rId17" Type="http://schemas.openxmlformats.org/officeDocument/2006/relationships/font" Target="fonts/Ubuntu-bold.fntdata"/><Relationship Id="rId38" Type="http://schemas.openxmlformats.org/officeDocument/2006/relationships/customXml" Target="../customXml/item2.xml"/><Relationship Id="rId20" Type="http://schemas.openxmlformats.org/officeDocument/2006/relationships/font" Target="fonts/MontserratSemiBold-regular.fntdata"/><Relationship Id="rId2" Type="http://schemas.openxmlformats.org/officeDocument/2006/relationships/viewProps" Target="viewProps.xml"/><Relationship Id="rId29" Type="http://schemas.openxmlformats.org/officeDocument/2006/relationships/font" Target="fonts/Montserrat-bold.fntdata"/><Relationship Id="rId16" Type="http://schemas.openxmlformats.org/officeDocument/2006/relationships/font" Target="fonts/Ubuntu-regular.fntdata"/><Relationship Id="rId24" Type="http://schemas.openxmlformats.org/officeDocument/2006/relationships/font" Target="fonts/Roboto-regular.fntdata"/><Relationship Id="rId1" Type="http://schemas.openxmlformats.org/officeDocument/2006/relationships/theme" Target="theme/theme2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32" Type="http://schemas.openxmlformats.org/officeDocument/2006/relationships/font" Target="fonts/Lato-regular.fntdata"/><Relationship Id="rId37" Type="http://schemas.openxmlformats.org/officeDocument/2006/relationships/customXml" Target="../customXml/item1.xml"/><Relationship Id="rId40" Type="http://schemas.openxmlformats.org/officeDocument/2006/relationships/customXml" Target="../customXml/item4.xml"/><Relationship Id="rId23" Type="http://schemas.openxmlformats.org/officeDocument/2006/relationships/font" Target="fonts/MontserratSemiBold-boldItalic.fntdata"/><Relationship Id="rId28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5" Type="http://schemas.openxmlformats.org/officeDocument/2006/relationships/slide" Target="slides/slide10.xml"/><Relationship Id="rId36" Type="http://schemas.openxmlformats.org/officeDocument/2006/relationships/font" Target="fonts/Average-regular.fntdata"/><Relationship Id="rId31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19" Type="http://schemas.openxmlformats.org/officeDocument/2006/relationships/font" Target="fonts/Ubuntu-boldItalic.fntdata"/><Relationship Id="rId22" Type="http://schemas.openxmlformats.org/officeDocument/2006/relationships/font" Target="fonts/MontserratSemiBold-italic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7" Type="http://schemas.openxmlformats.org/officeDocument/2006/relationships/font" Target="fonts/Roboto-boldItalic.fntdata"/><Relationship Id="rId30" Type="http://schemas.openxmlformats.org/officeDocument/2006/relationships/font" Target="fonts/Montserrat-italic.fntdata"/><Relationship Id="rId35" Type="http://schemas.openxmlformats.org/officeDocument/2006/relationships/font" Target="fonts/Lato-boldItalic.fntdata"/><Relationship Id="rId14" Type="http://schemas.openxmlformats.org/officeDocument/2006/relationships/slide" Target="slides/slide9.xml"/><Relationship Id="rId8" Type="http://schemas.openxmlformats.org/officeDocument/2006/relationships/slide" Target="slides/slide3.xml"/><Relationship Id="rId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d8374cbd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d8374cbd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d8374cbd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d8374cbd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7da02d28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7da02d28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g"/><Relationship Id="rId4" Type="http://schemas.openxmlformats.org/officeDocument/2006/relationships/image" Target="../media/image8.jpg"/><Relationship Id="rId5" Type="http://schemas.openxmlformats.org/officeDocument/2006/relationships/image" Target="../media/image7.jpg"/><Relationship Id="rId6" Type="http://schemas.openxmlformats.org/officeDocument/2006/relationships/image" Target="../media/image6.jpg"/><Relationship Id="rId7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FarmRise Ui /API </a:t>
            </a:r>
            <a:endParaRPr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Test Framework</a:t>
            </a:r>
            <a:endParaRPr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9" name="Google Shape;229;p17"/>
          <p:cNvSpPr txBox="1"/>
          <p:nvPr/>
        </p:nvSpPr>
        <p:spPr>
          <a:xfrm>
            <a:off x="7025275" y="4649075"/>
            <a:ext cx="4250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Karthik Chalikandi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6"/>
          <p:cNvSpPr/>
          <p:nvPr/>
        </p:nvSpPr>
        <p:spPr>
          <a:xfrm>
            <a:off x="2258125" y="1598851"/>
            <a:ext cx="5377200" cy="279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6"/>
          <p:cNvSpPr/>
          <p:nvPr/>
        </p:nvSpPr>
        <p:spPr>
          <a:xfrm>
            <a:off x="2420300" y="1699050"/>
            <a:ext cx="2427900" cy="2637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6"/>
          <p:cNvSpPr/>
          <p:nvPr/>
        </p:nvSpPr>
        <p:spPr>
          <a:xfrm>
            <a:off x="2574926" y="2719045"/>
            <a:ext cx="1809000" cy="4023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 Framework</a:t>
            </a:r>
            <a:endParaRPr/>
          </a:p>
        </p:txBody>
      </p:sp>
      <p:sp>
        <p:nvSpPr>
          <p:cNvPr id="386" name="Google Shape;386;p26"/>
          <p:cNvSpPr/>
          <p:nvPr/>
        </p:nvSpPr>
        <p:spPr>
          <a:xfrm>
            <a:off x="2540675" y="3484350"/>
            <a:ext cx="1809000" cy="4023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Rester / Rest assured API library</a:t>
            </a:r>
            <a:endParaRPr/>
          </a:p>
        </p:txBody>
      </p:sp>
      <p:sp>
        <p:nvSpPr>
          <p:cNvPr id="387" name="Google Shape;387;p26"/>
          <p:cNvSpPr txBox="1"/>
          <p:nvPr/>
        </p:nvSpPr>
        <p:spPr>
          <a:xfrm>
            <a:off x="2568672" y="3866982"/>
            <a:ext cx="35931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Automation FW backend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26"/>
          <p:cNvSpPr/>
          <p:nvPr/>
        </p:nvSpPr>
        <p:spPr>
          <a:xfrm>
            <a:off x="4922125" y="1678775"/>
            <a:ext cx="2605200" cy="2637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26"/>
          <p:cNvSpPr txBox="1"/>
          <p:nvPr/>
        </p:nvSpPr>
        <p:spPr>
          <a:xfrm>
            <a:off x="4940127" y="3866982"/>
            <a:ext cx="35931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Automation FW Frontend GUI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26"/>
          <p:cNvSpPr/>
          <p:nvPr/>
        </p:nvSpPr>
        <p:spPr>
          <a:xfrm>
            <a:off x="5397375" y="3533149"/>
            <a:ext cx="1809000" cy="3417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Account login</a:t>
            </a:r>
            <a:endParaRPr/>
          </a:p>
        </p:txBody>
      </p:sp>
      <p:sp>
        <p:nvSpPr>
          <p:cNvPr id="391" name="Google Shape;391;p26"/>
          <p:cNvSpPr/>
          <p:nvPr/>
        </p:nvSpPr>
        <p:spPr>
          <a:xfrm>
            <a:off x="5397375" y="3116475"/>
            <a:ext cx="1809000" cy="3417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type selection</a:t>
            </a:r>
            <a:endParaRPr/>
          </a:p>
        </p:txBody>
      </p:sp>
      <p:sp>
        <p:nvSpPr>
          <p:cNvPr id="392" name="Google Shape;392;p26"/>
          <p:cNvSpPr/>
          <p:nvPr/>
        </p:nvSpPr>
        <p:spPr>
          <a:xfrm>
            <a:off x="5397375" y="2686175"/>
            <a:ext cx="1809000" cy="3417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suite selection</a:t>
            </a:r>
            <a:endParaRPr/>
          </a:p>
        </p:txBody>
      </p:sp>
      <p:sp>
        <p:nvSpPr>
          <p:cNvPr id="393" name="Google Shape;393;p26"/>
          <p:cNvSpPr/>
          <p:nvPr/>
        </p:nvSpPr>
        <p:spPr>
          <a:xfrm>
            <a:off x="5397375" y="2289001"/>
            <a:ext cx="1809000" cy="3417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Device config.</a:t>
            </a:r>
            <a:endParaRPr/>
          </a:p>
        </p:txBody>
      </p:sp>
      <p:sp>
        <p:nvSpPr>
          <p:cNvPr id="394" name="Google Shape;394;p26"/>
          <p:cNvSpPr/>
          <p:nvPr/>
        </p:nvSpPr>
        <p:spPr>
          <a:xfrm>
            <a:off x="2574935" y="1958092"/>
            <a:ext cx="1809000" cy="4242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Reporting module</a:t>
            </a:r>
            <a:endParaRPr/>
          </a:p>
        </p:txBody>
      </p:sp>
      <p:sp>
        <p:nvSpPr>
          <p:cNvPr id="395" name="Google Shape;395;p26"/>
          <p:cNvSpPr/>
          <p:nvPr/>
        </p:nvSpPr>
        <p:spPr>
          <a:xfrm>
            <a:off x="2879706" y="3135664"/>
            <a:ext cx="131100" cy="3018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6"/>
          <p:cNvSpPr/>
          <p:nvPr/>
        </p:nvSpPr>
        <p:spPr>
          <a:xfrm>
            <a:off x="3717061" y="3135664"/>
            <a:ext cx="131100" cy="3018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6"/>
          <p:cNvSpPr/>
          <p:nvPr/>
        </p:nvSpPr>
        <p:spPr>
          <a:xfrm>
            <a:off x="3330590" y="2402923"/>
            <a:ext cx="131100" cy="3018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26"/>
          <p:cNvSpPr/>
          <p:nvPr/>
        </p:nvSpPr>
        <p:spPr>
          <a:xfrm>
            <a:off x="5397375" y="1847401"/>
            <a:ext cx="1809000" cy="3417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view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TOC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Overview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Tools  and frameworks used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Framework Model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Architecture diagram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Market trends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Overview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Planning Phase for FarmRise Automation framework development includes.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-GB">
                <a:solidFill>
                  <a:srgbClr val="000000"/>
                </a:solidFill>
              </a:rPr>
              <a:t>Requirement analysis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-GB">
                <a:solidFill>
                  <a:srgbClr val="000000"/>
                </a:solidFill>
              </a:rPr>
              <a:t>Tool selections based on project requirement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-GB">
                <a:solidFill>
                  <a:srgbClr val="000000"/>
                </a:solidFill>
              </a:rPr>
              <a:t>Framework design and architecture along with CICD pipeline integration.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FFFF"/>
            </a:gs>
            <a:gs pos="100000">
              <a:srgbClr val="B3B3B3"/>
            </a:gs>
          </a:gsLst>
          <a:lin ang="5400012" scaled="0"/>
        </a:gra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00"/>
                </a:solidFill>
              </a:rPr>
              <a:t>Tools, frameworks used / considered.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251" name="Google Shape;2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8450" y="1898050"/>
            <a:ext cx="2883374" cy="181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9725" y="1898038"/>
            <a:ext cx="1520075" cy="1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0421" y="1563925"/>
            <a:ext cx="1750775" cy="175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0"/>
          <p:cNvSpPr txBox="1"/>
          <p:nvPr/>
        </p:nvSpPr>
        <p:spPr>
          <a:xfrm>
            <a:off x="4632075" y="3062650"/>
            <a:ext cx="29859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latin typeface="Lato"/>
                <a:ea typeface="Lato"/>
                <a:cs typeface="Lato"/>
                <a:sym typeface="Lato"/>
              </a:rPr>
              <a:t>Robot Framework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5" name="Google Shape;25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2325" y="1898050"/>
            <a:ext cx="1264225" cy="1198026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0"/>
          <p:cNvSpPr txBox="1"/>
          <p:nvPr/>
        </p:nvSpPr>
        <p:spPr>
          <a:xfrm>
            <a:off x="222750" y="2983250"/>
            <a:ext cx="22053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latin typeface="Ubuntu"/>
                <a:ea typeface="Ubuntu"/>
                <a:cs typeface="Ubuntu"/>
                <a:sym typeface="Ubuntu"/>
              </a:rPr>
              <a:t>python</a:t>
            </a:r>
            <a:endParaRPr sz="3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57" name="Google Shape;257;p20"/>
          <p:cNvSpPr/>
          <p:nvPr/>
        </p:nvSpPr>
        <p:spPr>
          <a:xfrm>
            <a:off x="2066250" y="2162200"/>
            <a:ext cx="501900" cy="457500"/>
          </a:xfrm>
          <a:prstGeom prst="mathPlus">
            <a:avLst>
              <a:gd fmla="val 23520" name="adj1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0"/>
          <p:cNvSpPr/>
          <p:nvPr/>
        </p:nvSpPr>
        <p:spPr>
          <a:xfrm>
            <a:off x="6806925" y="2162200"/>
            <a:ext cx="501900" cy="457500"/>
          </a:xfrm>
          <a:prstGeom prst="mathPlus">
            <a:avLst>
              <a:gd fmla="val 23520" name="adj1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0"/>
          <p:cNvSpPr/>
          <p:nvPr/>
        </p:nvSpPr>
        <p:spPr>
          <a:xfrm>
            <a:off x="4369925" y="2162200"/>
            <a:ext cx="501900" cy="457500"/>
          </a:xfrm>
          <a:prstGeom prst="mathPlus">
            <a:avLst>
              <a:gd fmla="val 23520" name="adj1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1373700" y="165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Why Appium over other options ?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65" name="Google Shape;26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125" y="892350"/>
            <a:ext cx="5928276" cy="37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2"/>
          <p:cNvPicPr preferRelativeResize="0"/>
          <p:nvPr/>
        </p:nvPicPr>
        <p:blipFill rotWithShape="1">
          <a:blip r:embed="rId3">
            <a:alphaModFix/>
          </a:blip>
          <a:srcRect b="9592" l="10466" r="1061" t="0"/>
          <a:stretch/>
        </p:blipFill>
        <p:spPr>
          <a:xfrm>
            <a:off x="1249600" y="1329150"/>
            <a:ext cx="7038899" cy="3616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2"/>
          <p:cNvPicPr preferRelativeResize="0"/>
          <p:nvPr/>
        </p:nvPicPr>
        <p:blipFill rotWithShape="1">
          <a:blip r:embed="rId4">
            <a:alphaModFix/>
          </a:blip>
          <a:srcRect b="0" l="0" r="0" t="57099"/>
          <a:stretch/>
        </p:blipFill>
        <p:spPr>
          <a:xfrm>
            <a:off x="4150375" y="1030725"/>
            <a:ext cx="843250" cy="26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2"/>
          <p:cNvSpPr txBox="1"/>
          <p:nvPr>
            <p:ph idx="4294967295" type="title"/>
          </p:nvPr>
        </p:nvSpPr>
        <p:spPr>
          <a:xfrm>
            <a:off x="1221300" y="88950"/>
            <a:ext cx="7038900" cy="6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Automation framework architecture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73" name="Google Shape;273;p22"/>
          <p:cNvSpPr/>
          <p:nvPr/>
        </p:nvSpPr>
        <p:spPr>
          <a:xfrm rot="10800000">
            <a:off x="6265150" y="1295325"/>
            <a:ext cx="1726800" cy="617700"/>
          </a:xfrm>
          <a:prstGeom prst="round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4A86E8"/>
              </a:gs>
              <a:gs pos="94000">
                <a:srgbClr val="A2C5E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</a:t>
            </a:r>
            <a:r>
              <a:rPr lang="en-GB"/>
              <a:t> </a:t>
            </a:r>
            <a:endParaRPr sz="1200">
              <a:solidFill>
                <a:srgbClr val="F3F3F3"/>
              </a:solidFill>
            </a:endParaRPr>
          </a:p>
        </p:txBody>
      </p:sp>
      <p:pic>
        <p:nvPicPr>
          <p:cNvPr id="274" name="Google Shape;27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9425" y="1611300"/>
            <a:ext cx="314750" cy="3517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2"/>
          <p:cNvSpPr/>
          <p:nvPr/>
        </p:nvSpPr>
        <p:spPr>
          <a:xfrm>
            <a:off x="7003125" y="1933425"/>
            <a:ext cx="44400" cy="264600"/>
          </a:xfrm>
          <a:prstGeom prst="upDownArrow">
            <a:avLst>
              <a:gd fmla="val 50000" name="adj1"/>
              <a:gd fmla="val 166216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6" name="Google Shape;276;p22"/>
          <p:cNvCxnSpPr/>
          <p:nvPr/>
        </p:nvCxnSpPr>
        <p:spPr>
          <a:xfrm flipH="1" rot="10800000">
            <a:off x="5593650" y="1640825"/>
            <a:ext cx="688800" cy="4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7" name="Google Shape;277;p22"/>
          <p:cNvSpPr txBox="1"/>
          <p:nvPr/>
        </p:nvSpPr>
        <p:spPr>
          <a:xfrm>
            <a:off x="5864775" y="1366950"/>
            <a:ext cx="206700" cy="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Lato"/>
                <a:ea typeface="Lato"/>
                <a:cs typeface="Lato"/>
                <a:sym typeface="Lato"/>
              </a:rPr>
              <a:t>8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8" name="Google Shape;27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4975" y="2663975"/>
            <a:ext cx="1066326" cy="115857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2"/>
          <p:cNvSpPr txBox="1"/>
          <p:nvPr/>
        </p:nvSpPr>
        <p:spPr>
          <a:xfrm>
            <a:off x="91275" y="3820325"/>
            <a:ext cx="11142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Real device or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emulator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2"/>
          <p:cNvSpPr txBox="1"/>
          <p:nvPr/>
        </p:nvSpPr>
        <p:spPr>
          <a:xfrm>
            <a:off x="6604650" y="1493225"/>
            <a:ext cx="4250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TestRail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3"/>
          <p:cNvSpPr txBox="1"/>
          <p:nvPr>
            <p:ph idx="4294967295" type="title"/>
          </p:nvPr>
        </p:nvSpPr>
        <p:spPr>
          <a:xfrm>
            <a:off x="1221300" y="88950"/>
            <a:ext cx="7038900" cy="6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F</a:t>
            </a:r>
            <a:r>
              <a:rPr lang="en-GB">
                <a:solidFill>
                  <a:srgbClr val="000000"/>
                </a:solidFill>
              </a:rPr>
              <a:t>ramework integration with CI/CD.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86" name="Google Shape;28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5725" y="1034850"/>
            <a:ext cx="6334174" cy="35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"/>
          <p:cNvSpPr txBox="1"/>
          <p:nvPr>
            <p:ph type="title"/>
          </p:nvPr>
        </p:nvSpPr>
        <p:spPr>
          <a:xfrm>
            <a:off x="1297500" y="393750"/>
            <a:ext cx="7038900" cy="5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Project timeline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2" name="Google Shape;292;p24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24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Roboto"/>
                <a:ea typeface="Roboto"/>
                <a:cs typeface="Roboto"/>
                <a:sym typeface="Roboto"/>
              </a:rPr>
              <a:t>Requirement Analysis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p24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Understanding the product/project requirement for planning phase.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24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4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Roboto"/>
                <a:ea typeface="Roboto"/>
                <a:cs typeface="Roboto"/>
                <a:sym typeface="Roboto"/>
              </a:rPr>
              <a:t>Planning phase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4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Includes tools selection, device short list, architecture draft.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p24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24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Roboto"/>
                <a:ea typeface="Roboto"/>
                <a:cs typeface="Roboto"/>
                <a:sym typeface="Roboto"/>
              </a:rPr>
              <a:t>Developing POC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24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Simple model of POC implementation with smoke suite.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24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24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Roboto"/>
                <a:ea typeface="Roboto"/>
                <a:cs typeface="Roboto"/>
                <a:sym typeface="Roboto"/>
              </a:rPr>
              <a:t>Developing API’s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24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Includes all supporting API’s like DB support, UI utilities, configurations , mock test data etc.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24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24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Roboto"/>
                <a:ea typeface="Roboto"/>
                <a:cs typeface="Roboto"/>
                <a:sym typeface="Roboto"/>
              </a:rPr>
              <a:t>Test scripts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p24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Generating scripts to match with suitable/ selected regression and sanity test suite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24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p24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Roboto"/>
                <a:ea typeface="Roboto"/>
                <a:cs typeface="Roboto"/>
                <a:sym typeface="Roboto"/>
              </a:rPr>
              <a:t>Integration with CICD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9" name="Google Shape;309;p24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latin typeface="Roboto"/>
                <a:ea typeface="Roboto"/>
                <a:cs typeface="Roboto"/>
                <a:sym typeface="Roboto"/>
              </a:rPr>
              <a:t>Creating pipeline for automation integration testing with build system in place, connecting output to test management tools like Test rail.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0" name="Google Shape;310;p24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B6D7A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" name="Google Shape;311;p24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12" name="Google Shape;312;p24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13" name="Google Shape;313;p24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B6D7A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4" name="Google Shape;314;p24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15" name="Google Shape;315;p24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16" name="Google Shape;316;p24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B6D7A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" name="Google Shape;317;p24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18" name="Google Shape;318;p24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19" name="Google Shape;319;p24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0" name="Google Shape;320;p24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21" name="Google Shape;321;p24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22" name="Google Shape;322;p24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" name="Google Shape;323;p24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25" name="Google Shape;325;p24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24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27" name="Google Shape;327;p24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Thank you!</a:t>
            </a:r>
            <a:endParaRPr>
              <a:solidFill>
                <a:srgbClr val="000000"/>
              </a:solidFill>
            </a:endParaRPr>
          </a:p>
        </p:txBody>
      </p:sp>
      <p:grpSp>
        <p:nvGrpSpPr>
          <p:cNvPr id="333" name="Google Shape;333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34" name="Google Shape;334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2" name="Google Shape;342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2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5" name="Google Shape;345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9" name="Google Shape;349;p25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2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" name="Google Shape;351;p2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52" name="Google Shape;352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6" name="Google Shape;356;p25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57" name="Google Shape;357;p2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8" name="Google Shape;358;p2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59" name="Google Shape;359;p2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" name="Google Shape;363;p2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64" name="Google Shape;364;p2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5" name="Google Shape;365;p2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66" name="Google Shape;366;p2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2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68" name="Google Shape;368;p25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69" name="Google Shape;369;p2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70" name="Google Shape;370;p2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8" name="Google Shape;378;p25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F57F3EE06058419D9F215ADAF0192E" ma:contentTypeVersion="15" ma:contentTypeDescription="Create a new document." ma:contentTypeScope="" ma:versionID="fb9ea41101bb36993a2533370bf6a26b">
  <xsd:schema xmlns:xsd="http://www.w3.org/2001/XMLSchema" xmlns:xs="http://www.w3.org/2001/XMLSchema" xmlns:p="http://schemas.microsoft.com/office/2006/metadata/properties" xmlns:ns1="http://schemas.microsoft.com/sharepoint/v3" xmlns:ns2="1a4d292e-883c-434b-96e3-060cfff16c86" xmlns:ns3="0e1f46ba-627e-4f3a-8754-1670c3ac7c22" xmlns:ns4="71c725f1-710b-4345-9a2f-d11a00128851" targetNamespace="http://schemas.microsoft.com/office/2006/metadata/properties" ma:root="true" ma:fieldsID="3a48ccac4db20055d8262924169f775b" ns1:_="" ns2:_="" ns3:_="" ns4:_="">
    <xsd:import namespace="http://schemas.microsoft.com/sharepoint/v3"/>
    <xsd:import namespace="1a4d292e-883c-434b-96e3-060cfff16c86"/>
    <xsd:import namespace="0e1f46ba-627e-4f3a-8754-1670c3ac7c22"/>
    <xsd:import namespace="71c725f1-710b-4345-9a2f-d11a00128851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2:TaxCatchAllLabel" minOccurs="0"/>
                <xsd:element ref="ns1:_dlc_Exempt" minOccurs="0"/>
                <xsd:element ref="ns1:_dlc_ExpireDateSaved" minOccurs="0"/>
                <xsd:element ref="ns1:_dlc_ExpireDate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4:SharedWithUsers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10" nillable="true" ma:displayName="Exempt from Policy" ma:hidden="true" ma:internalName="_dlc_Exempt" ma:readOnly="false">
      <xsd:simpleType>
        <xsd:restriction base="dms:Unknown"/>
      </xsd:simpleType>
    </xsd:element>
    <xsd:element name="_dlc_ExpireDateSaved" ma:index="11" nillable="true" ma:displayName="Original Expiration Date" ma:hidden="true" ma:internalName="_dlc_ExpireDateSaved" ma:readOnly="false">
      <xsd:simpleType>
        <xsd:restriction base="dms:DateTime"/>
      </xsd:simpleType>
    </xsd:element>
    <xsd:element name="_dlc_ExpireDate" ma:index="12" nillable="true" ma:displayName="Expiration Date" ma:hidden="true" ma:internalName="_dlc_ExpireDate" ma:readOnly="fals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4d292e-883c-434b-96e3-060cfff16c86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hidden="true" ma:list="{2ef079ac-5c54-4b09-9b93-bfce43a97f0d}" ma:internalName="TaxCatchAll" ma:showField="CatchAllData" ma:web="71c725f1-710b-4345-9a2f-d11a001288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9" nillable="true" ma:displayName="Taxonomy Catch All Column1" ma:hidden="true" ma:list="{2ef079ac-5c54-4b09-9b93-bfce43a97f0d}" ma:internalName="TaxCatchAllLabel" ma:readOnly="true" ma:showField="CatchAllDataLabel" ma:web="71c725f1-710b-4345-9a2f-d11a001288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1f46ba-627e-4f3a-8754-1670c3ac7c2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c725f1-710b-4345-9a2f-d11a00128851" elementFormDefault="qualified">
    <xsd:import namespace="http://schemas.microsoft.com/office/2006/documentManagement/types"/>
    <xsd:import namespace="http://schemas.microsoft.com/office/infopath/2007/PartnerControls"/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haredContentType xmlns="Microsoft.SharePoint.Taxonomy.ContentTypeSync" SourceId="7bc43322-b630-4bac-8b27-31def233d1d0" ContentTypeId="0x0101" PreviousValue="false"/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a4d292e-883c-434b-96e3-060cfff16c86"/>
    <_dlc_ExpireDateSaved xmlns="http://schemas.microsoft.com/sharepoint/v3" xsi:nil="true"/>
    <_dlc_ExpireDate xmlns="http://schemas.microsoft.com/sharepoint/v3" xsi:nil="true"/>
    <_dlc_Exempt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E7A3306-E6D3-42D2-914F-F970C2BC6496}"/>
</file>

<file path=customXml/itemProps2.xml><?xml version="1.0" encoding="utf-8"?>
<ds:datastoreItem xmlns:ds="http://schemas.openxmlformats.org/officeDocument/2006/customXml" ds:itemID="{D9F3A982-96BF-49F2-BF16-FBC8984ED435}"/>
</file>

<file path=customXml/itemProps3.xml><?xml version="1.0" encoding="utf-8"?>
<ds:datastoreItem xmlns:ds="http://schemas.openxmlformats.org/officeDocument/2006/customXml" ds:itemID="{9D4025D6-CCBB-4060-B90A-33CD57411B35}"/>
</file>

<file path=customXml/itemProps4.xml><?xml version="1.0" encoding="utf-8"?>
<ds:datastoreItem xmlns:ds="http://schemas.openxmlformats.org/officeDocument/2006/customXml" ds:itemID="{966432BF-C61C-4B26-B362-99D13DCA5DE8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0x010100BDF57F3EE06058419D9F215ADAF0192E</vt:lpwstr>
  </property>
</Properties>
</file>